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-864" y="-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241550" y="685800"/>
            <a:ext cx="23749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BF5BF1C-DA3B-4EF0-9B90-23E4A1BF9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85D03F-F90A-4206-BB4E-389D96846C8A}" type="slidenum">
              <a:rPr lang="en-US"/>
              <a:pPr/>
              <a:t>1</a:t>
            </a:fld>
            <a:endParaRPr lang="en-US"/>
          </a:p>
        </p:txBody>
      </p:sp>
      <p:sp>
        <p:nvSpPr>
          <p:cNvPr id="40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A30B2-4631-4E38-872C-EA73D7ED5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3A53-755B-4591-A922-D6472DF64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AB36F-44AF-4B40-B48C-B8A349E7A2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6CC7B-8F48-4FDA-AAD9-23491E0066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CA3BB-CDB5-450B-80C9-E8CAB0393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0762-107B-4F46-B125-49A5F8017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A3EA8-E82D-4D5A-A02A-30E85914B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2466F-C09E-4368-A1F8-19339DD75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B9F12-18CD-4994-84A4-C838D75F0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E59A3-069B-4514-9994-65154AA31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D63D6-5E70-4E28-BE69-CCA7191E7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en-US"/>
              <a:t>Annual Reports Flow Chart - Draft Version 0.1 (11Jun08)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9295EAB-1455-4448-A556-9ADE3DB089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../../../Ethics%20and%20Regulatory/Annual%20Reports%20-%20Progress&amp;Safety/REC%20Annual%20Progress%20Report%20Form%20(CTIMPS).do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27"/>
          <p:cNvSpPr txBox="1">
            <a:spLocks noChangeArrowheads="1"/>
          </p:cNvSpPr>
          <p:nvPr/>
        </p:nvSpPr>
        <p:spPr bwMode="auto">
          <a:xfrm>
            <a:off x="1052736" y="344488"/>
            <a:ext cx="4896544" cy="246221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000" b="1" dirty="0" smtClean="0"/>
              <a:t>REC Annual </a:t>
            </a:r>
            <a:r>
              <a:rPr lang="en-GB" sz="1000" b="1" dirty="0"/>
              <a:t>Progress </a:t>
            </a:r>
            <a:r>
              <a:rPr lang="en-GB" sz="1000" b="1" dirty="0" smtClean="0"/>
              <a:t>Reports Process Map</a:t>
            </a:r>
            <a:endParaRPr lang="en-US" sz="1000" b="1" dirty="0"/>
          </a:p>
        </p:txBody>
      </p:sp>
      <p:sp>
        <p:nvSpPr>
          <p:cNvPr id="2052" name="Text Box 34"/>
          <p:cNvSpPr txBox="1">
            <a:spLocks noChangeArrowheads="1"/>
          </p:cNvSpPr>
          <p:nvPr/>
        </p:nvSpPr>
        <p:spPr bwMode="auto">
          <a:xfrm>
            <a:off x="2492896" y="2144688"/>
            <a:ext cx="1439863" cy="14493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/>
              <a:t>Due anniversary of Main REC favourable opinion</a:t>
            </a:r>
          </a:p>
          <a:p>
            <a:pPr algn="ctr">
              <a:spcBef>
                <a:spcPct val="50000"/>
              </a:spcBef>
            </a:pPr>
            <a:r>
              <a:rPr lang="en-GB" sz="800"/>
              <a:t>_____________</a:t>
            </a:r>
          </a:p>
          <a:p>
            <a:pPr algn="ctr">
              <a:spcBef>
                <a:spcPct val="50000"/>
              </a:spcBef>
            </a:pPr>
            <a:r>
              <a:rPr lang="en-GB" sz="800"/>
              <a:t>REC will send reminder if overdue</a:t>
            </a:r>
          </a:p>
          <a:p>
            <a:pPr algn="ctr">
              <a:spcBef>
                <a:spcPct val="50000"/>
              </a:spcBef>
            </a:pPr>
            <a:r>
              <a:rPr lang="en-GB" sz="800"/>
              <a:t>_____________</a:t>
            </a:r>
          </a:p>
          <a:p>
            <a:pPr algn="ctr">
              <a:spcBef>
                <a:spcPct val="50000"/>
              </a:spcBef>
            </a:pPr>
            <a:r>
              <a:rPr lang="en-GB" sz="800"/>
              <a:t>Can be submitted by sponsor, sponsor’s legal representative or CI</a:t>
            </a:r>
            <a:endParaRPr lang="en-US" sz="800"/>
          </a:p>
        </p:txBody>
      </p:sp>
      <p:sp>
        <p:nvSpPr>
          <p:cNvPr id="2053" name="Text Box 35"/>
          <p:cNvSpPr txBox="1">
            <a:spLocks noChangeArrowheads="1"/>
          </p:cNvSpPr>
          <p:nvPr/>
        </p:nvSpPr>
        <p:spPr bwMode="auto">
          <a:xfrm>
            <a:off x="2348880" y="4592960"/>
            <a:ext cx="1657350" cy="576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/>
              <a:t>Complete Annual Progress Report Form (typed):</a:t>
            </a:r>
          </a:p>
          <a:p>
            <a:pPr algn="ctr">
              <a:spcBef>
                <a:spcPct val="50000"/>
              </a:spcBef>
            </a:pPr>
            <a:r>
              <a:rPr lang="en-GB" sz="600">
                <a:solidFill>
                  <a:srgbClr val="3333CC"/>
                </a:solidFill>
                <a:hlinkClick r:id="rId3" action="ppaction://hlinkfile"/>
              </a:rPr>
              <a:t>REC Annual Progress Report Form (CTIMPS).doc</a:t>
            </a:r>
            <a:endParaRPr lang="en-GB" sz="600">
              <a:solidFill>
                <a:srgbClr val="3333CC"/>
              </a:solidFill>
            </a:endParaRPr>
          </a:p>
        </p:txBody>
      </p:sp>
      <p:sp>
        <p:nvSpPr>
          <p:cNvPr id="2054" name="Text Box 36"/>
          <p:cNvSpPr txBox="1">
            <a:spLocks noChangeArrowheads="1"/>
          </p:cNvSpPr>
          <p:nvPr/>
        </p:nvSpPr>
        <p:spPr bwMode="auto">
          <a:xfrm>
            <a:off x="2564904" y="5961112"/>
            <a:ext cx="1125537" cy="223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/>
              <a:t>CI must sign form</a:t>
            </a:r>
            <a:endParaRPr lang="en-US" sz="800"/>
          </a:p>
        </p:txBody>
      </p:sp>
      <p:sp>
        <p:nvSpPr>
          <p:cNvPr id="2055" name="Text Box 37"/>
          <p:cNvSpPr txBox="1">
            <a:spLocks noChangeArrowheads="1"/>
          </p:cNvSpPr>
          <p:nvPr/>
        </p:nvSpPr>
        <p:spPr bwMode="auto">
          <a:xfrm>
            <a:off x="2564904" y="7185248"/>
            <a:ext cx="1125537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dirty="0"/>
              <a:t>Submit paper copy </a:t>
            </a:r>
            <a:r>
              <a:rPr lang="en-GB" sz="800" dirty="0" smtClean="0"/>
              <a:t>to REC </a:t>
            </a:r>
            <a:r>
              <a:rPr lang="en-GB" sz="800" dirty="0"/>
              <a:t>within 30 days of end of the reporting period</a:t>
            </a:r>
            <a:endParaRPr lang="en-US" sz="800" dirty="0"/>
          </a:p>
        </p:txBody>
      </p:sp>
      <p:sp>
        <p:nvSpPr>
          <p:cNvPr id="2056" name="Text Box 38"/>
          <p:cNvSpPr txBox="1">
            <a:spLocks noChangeArrowheads="1"/>
          </p:cNvSpPr>
          <p:nvPr/>
        </p:nvSpPr>
        <p:spPr bwMode="auto">
          <a:xfrm>
            <a:off x="2564904" y="8625408"/>
            <a:ext cx="1125537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800" dirty="0" smtClean="0"/>
              <a:t>REC </a:t>
            </a:r>
            <a:r>
              <a:rPr lang="en-GB" sz="800" dirty="0"/>
              <a:t>will acknowledge receipt</a:t>
            </a:r>
            <a:endParaRPr lang="en-US" sz="800" dirty="0"/>
          </a:p>
        </p:txBody>
      </p:sp>
      <p:sp>
        <p:nvSpPr>
          <p:cNvPr id="2057" name="AutoShape 39"/>
          <p:cNvSpPr>
            <a:spLocks noChangeArrowheads="1"/>
          </p:cNvSpPr>
          <p:nvPr/>
        </p:nvSpPr>
        <p:spPr bwMode="auto">
          <a:xfrm>
            <a:off x="3068960" y="1208584"/>
            <a:ext cx="287337" cy="623887"/>
          </a:xfrm>
          <a:prstGeom prst="downArrow">
            <a:avLst>
              <a:gd name="adj1" fmla="val 50000"/>
              <a:gd name="adj2" fmla="val 542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058" name="AutoShape 40"/>
          <p:cNvSpPr>
            <a:spLocks noChangeArrowheads="1"/>
          </p:cNvSpPr>
          <p:nvPr/>
        </p:nvSpPr>
        <p:spPr bwMode="auto">
          <a:xfrm>
            <a:off x="3068960" y="6537176"/>
            <a:ext cx="287337" cy="390525"/>
          </a:xfrm>
          <a:prstGeom prst="downArrow">
            <a:avLst>
              <a:gd name="adj1" fmla="val 50000"/>
              <a:gd name="adj2" fmla="val 33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059" name="AutoShape 41"/>
          <p:cNvSpPr>
            <a:spLocks noChangeArrowheads="1"/>
          </p:cNvSpPr>
          <p:nvPr/>
        </p:nvSpPr>
        <p:spPr bwMode="auto">
          <a:xfrm>
            <a:off x="3068960" y="5385048"/>
            <a:ext cx="287337" cy="388937"/>
          </a:xfrm>
          <a:prstGeom prst="downArrow">
            <a:avLst>
              <a:gd name="adj1" fmla="val 50000"/>
              <a:gd name="adj2" fmla="val 3384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060" name="AutoShape 43"/>
          <p:cNvSpPr>
            <a:spLocks noChangeArrowheads="1"/>
          </p:cNvSpPr>
          <p:nvPr/>
        </p:nvSpPr>
        <p:spPr bwMode="auto">
          <a:xfrm>
            <a:off x="3068960" y="8049344"/>
            <a:ext cx="287337" cy="390525"/>
          </a:xfrm>
          <a:prstGeom prst="downArrow">
            <a:avLst>
              <a:gd name="adj1" fmla="val 50000"/>
              <a:gd name="adj2" fmla="val 33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069" name="AutoShape 57"/>
          <p:cNvSpPr>
            <a:spLocks noChangeArrowheads="1"/>
          </p:cNvSpPr>
          <p:nvPr/>
        </p:nvSpPr>
        <p:spPr bwMode="auto">
          <a:xfrm>
            <a:off x="3068960" y="3800872"/>
            <a:ext cx="287337" cy="623888"/>
          </a:xfrm>
          <a:prstGeom prst="downArrow">
            <a:avLst>
              <a:gd name="adj1" fmla="val 50000"/>
              <a:gd name="adj2" fmla="val 5428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077" name="Text Box 67"/>
          <p:cNvSpPr txBox="1">
            <a:spLocks noChangeArrowheads="1"/>
          </p:cNvSpPr>
          <p:nvPr/>
        </p:nvSpPr>
        <p:spPr bwMode="auto">
          <a:xfrm>
            <a:off x="404813" y="9694863"/>
            <a:ext cx="5040312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800" dirty="0" smtClean="0">
                <a:solidFill>
                  <a:srgbClr val="5F5F5F"/>
                </a:solidFill>
              </a:rPr>
              <a:t>REC Annual Progress Report </a:t>
            </a:r>
            <a:r>
              <a:rPr lang="en-GB" sz="800" dirty="0">
                <a:solidFill>
                  <a:srgbClr val="5F5F5F"/>
                </a:solidFill>
              </a:rPr>
              <a:t>Flow Chart – Final </a:t>
            </a:r>
            <a:r>
              <a:rPr lang="en-GB" sz="800" dirty="0" smtClean="0">
                <a:solidFill>
                  <a:srgbClr val="5F5F5F"/>
                </a:solidFill>
              </a:rPr>
              <a:t>v2.0 11-11-2013</a:t>
            </a:r>
            <a:endParaRPr lang="en-US" sz="800" dirty="0">
              <a:solidFill>
                <a:srgbClr val="5F5F5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82</Words>
  <Application>Microsoft Office PowerPoint</Application>
  <PresentationFormat>A4 Paper (210x297 mm)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Slide 1</vt:lpstr>
    </vt:vector>
  </TitlesOfParts>
  <Company>Kings College London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Reports</dc:title>
  <dc:creator>Hannah.Mason</dc:creator>
  <cp:lastModifiedBy>jackie.pullen</cp:lastModifiedBy>
  <cp:revision>10</cp:revision>
  <dcterms:created xsi:type="dcterms:W3CDTF">2008-06-11T08:19:54Z</dcterms:created>
  <dcterms:modified xsi:type="dcterms:W3CDTF">2013-11-11T12:47:15Z</dcterms:modified>
</cp:coreProperties>
</file>